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74" r:id="rId5"/>
    <p:sldId id="270" r:id="rId6"/>
    <p:sldId id="271" r:id="rId7"/>
    <p:sldId id="272" r:id="rId8"/>
    <p:sldId id="273" r:id="rId9"/>
    <p:sldId id="276" r:id="rId10"/>
    <p:sldId id="275" r:id="rId11"/>
    <p:sldId id="277" r:id="rId12"/>
    <p:sldId id="261" r:id="rId13"/>
    <p:sldId id="266" r:id="rId14"/>
    <p:sldId id="259" r:id="rId15"/>
    <p:sldId id="264" r:id="rId16"/>
    <p:sldId id="263" r:id="rId17"/>
    <p:sldId id="265" r:id="rId18"/>
    <p:sldId id="267" r:id="rId19"/>
    <p:sldId id="269" r:id="rId20"/>
    <p:sldId id="268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305" r:id="rId30"/>
    <p:sldId id="286" r:id="rId31"/>
    <p:sldId id="287" r:id="rId32"/>
    <p:sldId id="290" r:id="rId33"/>
    <p:sldId id="291" r:id="rId34"/>
    <p:sldId id="292" r:id="rId35"/>
    <p:sldId id="293" r:id="rId36"/>
    <p:sldId id="294" r:id="rId37"/>
    <p:sldId id="289" r:id="rId38"/>
    <p:sldId id="288" r:id="rId39"/>
    <p:sldId id="307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297" r:id="rId49"/>
    <p:sldId id="306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-648" y="-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willi31\Documents\GRNmap\matlab_wt\16-genes_36-edges_NW-wt-fam_Sigmoid_estimation_output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latin typeface="Arial" panose="020B0604020202020204" pitchFamily="34" charset="0"/>
                <a:cs typeface="Arial" panose="020B0604020202020204" pitchFamily="34" charset="0"/>
              </a:rPr>
              <a:t>Degree Distribution for </a:t>
            </a:r>
            <a:r>
              <a:rPr lang="en-US" sz="213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13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endParaRPr lang="en-US" sz="2130" b="1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'[16-genes_36-edges_NW-wt-fam_Sigmoid_estimation_output.xlsx]degree_distribution'!$U$1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'[16-genes_36-edges_NW-wt-fam_Sigmoid_estimation_output.xlsx]degree_distribution'!$T$2:$T$11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'[16-genes_36-edges_NW-wt-fam_Sigmoid_estimation_output.xlsx]degree_distribution'!$U$2:$U$11</c:f>
              <c:numCache>
                <c:formatCode>General</c:formatCode>
                <c:ptCount val="10"/>
                <c:pt idx="0">
                  <c:v>4.0</c:v>
                </c:pt>
                <c:pt idx="1">
                  <c:v>6.0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1.0</c:v>
                </c:pt>
              </c:numCache>
            </c:numRef>
          </c:val>
        </c:ser>
        <c:ser>
          <c:idx val="1"/>
          <c:order val="1"/>
          <c:tx>
            <c:strRef>
              <c:f>'[16-genes_36-edges_NW-wt-fam_Sigmoid_estimation_output.xlsx]degree_distribution'!$V$1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'[16-genes_36-edges_NW-wt-fam_Sigmoid_estimation_output.xlsx]degree_distribution'!$T$2:$T$11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</c:numCache>
            </c:numRef>
          </c:cat>
          <c:val>
            <c:numRef>
              <c:f>'[16-genes_36-edges_NW-wt-fam_Sigmoid_estimation_output.xlsx]degree_distribution'!$V$2:$V$11</c:f>
              <c:numCache>
                <c:formatCode>General</c:formatCode>
                <c:ptCount val="10"/>
                <c:pt idx="0">
                  <c:v>2.0</c:v>
                </c:pt>
                <c:pt idx="1">
                  <c:v>3.0</c:v>
                </c:pt>
                <c:pt idx="2">
                  <c:v>4.0</c:v>
                </c:pt>
                <c:pt idx="3">
                  <c:v>4.0</c:v>
                </c:pt>
                <c:pt idx="4">
                  <c:v>2.0</c:v>
                </c:pt>
                <c:pt idx="5">
                  <c:v>1.0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8994232"/>
        <c:axId val="2078997784"/>
      </c:barChart>
      <c:catAx>
        <c:axId val="2078994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997784"/>
        <c:crosses val="autoZero"/>
        <c:auto val="1"/>
        <c:lblAlgn val="ctr"/>
        <c:lblOffset val="100"/>
        <c:noMultiLvlLbl val="0"/>
      </c:catAx>
      <c:valAx>
        <c:axId val="2078997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994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 Distribution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database-derived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dCIN5 Network</a:t>
            </a:r>
          </a:p>
        </c:rich>
      </c:tx>
      <c:layout>
        <c:manualLayout>
          <c:xMode val="edge"/>
          <c:yMode val="edge"/>
          <c:x val="0.158746095815087"/>
          <c:y val="0.022637007367821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406938019961"/>
          <c:y val="0.114914203167438"/>
          <c:w val="0.785097365103986"/>
          <c:h val="0.7611617478542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degree_distribution!$T$2</c:f>
              <c:strCache>
                <c:ptCount val="1"/>
                <c:pt idx="0">
                  <c:v>In Degree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degree_distribution!$T$3:$T$9</c:f>
              <c:numCache>
                <c:formatCode>General</c:formatCode>
                <c:ptCount val="7"/>
                <c:pt idx="0">
                  <c:v>6.0</c:v>
                </c:pt>
                <c:pt idx="1">
                  <c:v>5.0</c:v>
                </c:pt>
                <c:pt idx="2">
                  <c:v>2.0</c:v>
                </c:pt>
                <c:pt idx="3">
                  <c:v>0.0</c:v>
                </c:pt>
                <c:pt idx="4">
                  <c:v>0.0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1"/>
          <c:order val="1"/>
          <c:tx>
            <c:strRef>
              <c:f>degree_distribution!$U$2</c:f>
              <c:strCache>
                <c:ptCount val="1"/>
                <c:pt idx="0">
                  <c:v>Out Degree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degree_distribution!$U$3:$U$9</c:f>
              <c:numCache>
                <c:formatCode>General</c:formatCode>
                <c:ptCount val="7"/>
                <c:pt idx="0">
                  <c:v>2.0</c:v>
                </c:pt>
                <c:pt idx="1">
                  <c:v>9.0</c:v>
                </c:pt>
                <c:pt idx="2">
                  <c:v>2.0</c:v>
                </c:pt>
                <c:pt idx="3">
                  <c:v>1.0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12728712"/>
        <c:axId val="2112732424"/>
      </c:barChart>
      <c:catAx>
        <c:axId val="2112728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732424"/>
        <c:crosses val="autoZero"/>
        <c:auto val="1"/>
        <c:lblAlgn val="ctr"/>
        <c:lblOffset val="100"/>
        <c:noMultiLvlLbl val="0"/>
      </c:catAx>
      <c:valAx>
        <c:axId val="211273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728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7.jpg"/><Relationship Id="rId5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Williams</a:t>
            </a:r>
          </a:p>
          <a:p>
            <a:r>
              <a:rPr lang="en-US" dirty="0" smtClean="0"/>
              <a:t>Brandon Klein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263690"/>
              </p:ext>
            </p:extLst>
          </p:nvPr>
        </p:nvGraphicFramePr>
        <p:xfrm>
          <a:off x="1873574" y="690935"/>
          <a:ext cx="8586050" cy="5651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Production Rates and Threshold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Values for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438768"/>
              </p:ext>
            </p:extLst>
          </p:nvPr>
        </p:nvGraphicFramePr>
        <p:xfrm>
          <a:off x="3231278" y="1012360"/>
          <a:ext cx="5285844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948"/>
                <a:gridCol w="1761948"/>
                <a:gridCol w="1761948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0.057591382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0.057591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0.133860771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0.290004958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4.516856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0.158179715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1.529886194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1.152815988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2.697564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0.181216029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2.422825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0.360109759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1.344126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2.344771437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-1.74514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0.483290667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1.312883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0.573852542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1.006631277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1.243381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0.227818344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-3.39406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0.151302376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0.785593453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2.981617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0.12653347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0.126533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642" y="192505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648701" y="0"/>
            <a:ext cx="7386962" cy="45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Penalty Term:					0.72001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Least Squares Error (LSE): 			1.939594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Minimum LSE: 				0.488311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Iteration Count: 				32,595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openwetware.org/images/thumb/5/5e/NEW_Weighted_dCIN5_network_20161026.png/400px-NEW_Weighted_dCIN5_network_20161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7" y="1469939"/>
            <a:ext cx="7448382" cy="454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680366"/>
              </p:ext>
            </p:extLst>
          </p:nvPr>
        </p:nvGraphicFramePr>
        <p:xfrm>
          <a:off x="1788695" y="392152"/>
          <a:ext cx="9362012" cy="5992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433384"/>
            <a:ext cx="9720073" cy="48759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1) </a:t>
            </a:r>
            <a:r>
              <a:rPr lang="en-US" sz="3200" dirty="0" smtClean="0"/>
              <a:t>Input sheets were made for five database-derived networks (</a:t>
            </a:r>
            <a:r>
              <a:rPr lang="en-US" sz="3200" dirty="0" err="1" smtClean="0"/>
              <a:t>wt</a:t>
            </a:r>
            <a:r>
              <a:rPr lang="en-US" sz="3200" dirty="0" smtClean="0"/>
              <a:t>, dCIN5, dGLN3, dHAP4, dZAP1).</a:t>
            </a:r>
          </a:p>
          <a:p>
            <a:r>
              <a:rPr lang="en-US" sz="3200" dirty="0" smtClean="0"/>
              <a:t>2) </a:t>
            </a:r>
            <a:r>
              <a:rPr lang="en-US" sz="3200" dirty="0" smtClean="0"/>
              <a:t>Model runs were performed for each network.</a:t>
            </a:r>
          </a:p>
          <a:p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r>
              <a:rPr lang="en-US" sz="3200" dirty="0" smtClean="0"/>
              <a:t>4) </a:t>
            </a:r>
            <a:r>
              <a:rPr lang="en-US" sz="3200" dirty="0" smtClean="0"/>
              <a:t>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1033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Production Rates and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Threshold B Values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dCIN5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4832"/>
              </p:ext>
            </p:extLst>
          </p:nvPr>
        </p:nvGraphicFramePr>
        <p:xfrm>
          <a:off x="3380699" y="1143007"/>
          <a:ext cx="5622048" cy="52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4"/>
                <a:gridCol w="1806574"/>
                <a:gridCol w="200890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0.239035969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1.140363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1.937039256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-1.59358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0.238368923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0.333099398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0.373651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1.021627291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3.900532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0.271687006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-0.02688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2.507572912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-1.78041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0.717322746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-0.42142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0.220922587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1.169085767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2.315616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0.321901481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0.857352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1.386398987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-1.10279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0.858036572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-1.26956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1.494446257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-0.97951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0.142220917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0.142221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0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3278094" y="0"/>
            <a:ext cx="7361967" cy="45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92188"/>
              </p:ext>
            </p:extLst>
          </p:nvPr>
        </p:nvGraphicFramePr>
        <p:xfrm>
          <a:off x="1097384" y="2451389"/>
          <a:ext cx="9990394" cy="3038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0.69943773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1.789598681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0.537907863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0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3484036" y="0"/>
            <a:ext cx="7348579" cy="45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7571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1.271003641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0.209399466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0.160845844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0.950363449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0.28447758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1.482407766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1.256925872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0.614245955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0.182926186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0.870922377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0.520156519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1.661419406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1.320347752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-0.013479776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1.19732936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-0.021415072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0.287798399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0.76607819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2.305777244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-2.553877634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1.576533679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0.351001393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0.53884153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1.108341513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0.792511916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1.692328334</a:t>
                      </a: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442" y="17161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442743" y="0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87240"/>
              </p:ext>
            </p:extLst>
          </p:nvPr>
        </p:nvGraphicFramePr>
        <p:xfrm>
          <a:off x="1711220" y="2296940"/>
          <a:ext cx="8756112" cy="3155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0.691939984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2.344319639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0.485123005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62139</a:t>
                      </a: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28800"/>
            <a:ext cx="9720073" cy="44805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Penalty Term:	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0.819447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Least Squares Error (LSE): 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2.592287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Minimum LSE: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0.576818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Iteration Count: 		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109,718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02741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0.163234325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0.600247905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2.026770243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-1.788383776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0.951135552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2.368983232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0.287841401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0.820555924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1.672581844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0.726615646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0.23866431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0.968024053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0.882424058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4.748924118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1.209396426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1.039919814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0.320388323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0.57712108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0.241176223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0.326154591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1.249745969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-0.591006185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0.341078303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2.30425228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0.864626626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2.095374344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442" y="-35762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3524227" y="1"/>
            <a:ext cx="7364167" cy="45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046055"/>
              </p:ext>
            </p:extLst>
          </p:nvPr>
        </p:nvGraphicFramePr>
        <p:xfrm>
          <a:off x="1199997" y="2691086"/>
          <a:ext cx="9386534" cy="285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0.860262092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1.827598962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0.615566764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76769</a:t>
                      </a: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10405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0.231454349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1.538999218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1.915680925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-0.536934415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0.291666931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-0.023546341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0.045606823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-0.942389874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1.357203575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-0.447653587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1.704620101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0.170199964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0.238992333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0.384936848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0.107908965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0.095031078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0.142935955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0.264279283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0.307594235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-0.039708706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1.353883241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-0.64778282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1.405376368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1.717458691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0.21276404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-2.744608001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37" y="1567544"/>
            <a:ext cx="6612514" cy="4216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240</TotalTime>
  <Words>943</Words>
  <Application>Microsoft Macintosh PowerPoint</Application>
  <PresentationFormat>Custom</PresentationFormat>
  <Paragraphs>422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Integral</vt:lpstr>
      <vt:lpstr>GRNmap Testing </vt:lpstr>
      <vt:lpstr>Last week, we tested GRNmap with our 5 database-generated Networks.</vt:lpstr>
      <vt:lpstr>Wt GRNMap testing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Natalie Williams</cp:lastModifiedBy>
  <cp:revision>31</cp:revision>
  <dcterms:created xsi:type="dcterms:W3CDTF">2016-10-30T23:21:05Z</dcterms:created>
  <dcterms:modified xsi:type="dcterms:W3CDTF">2016-10-31T21:07:56Z</dcterms:modified>
</cp:coreProperties>
</file>